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</p:sldIdLst>
  <p:sldSz cx="8483600" cy="12001500"/>
  <p:notesSz cx="6858000" cy="9144000"/>
  <p:embeddedFontLst>
    <p:embeddedFont>
      <p:font typeface="Calibri" panose="020F0502020204030204" pitchFamily="34" charset="0"/>
      <p:regular r:id="rId3"/>
      <p:bold r:id="rId4"/>
      <p:italic r:id="rId5"/>
      <p:boldItalic r:id="rId6"/>
    </p:embeddedFont>
    <p:embeddedFont>
      <p:font typeface="Gong Gothic Medium" panose="020B0600000101010101" charset="-127"/>
      <p:bold r:id="rId7"/>
    </p:embeddedFont>
    <p:embeddedFont>
      <p:font typeface="Gong Gothic Bold" panose="020B0600000101010101" charset="-127"/>
      <p:bold r:id="rId8"/>
    </p:embeddedFont>
    <p:embeddedFont>
      <p:font typeface="Noto Sans CJK KR DemiLight" panose="020B0600000101010101" charset="-127"/>
      <p:regular r:id="rId9"/>
    </p:embeddedFont>
    <p:embeddedFont>
      <p:font typeface="Gong Gothic Light" panose="020B0600000101010101" charset="-127"/>
      <p:regular r:id="rId10"/>
    </p:embeddedFont>
    <p:embeddedFont>
      <p:font typeface="Noto Sans CJK KR Bold" panose="020B0600000101010101" charset="-127"/>
      <p:bold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8" d="100"/>
          <a:sy n="48" d="100"/>
        </p:scale>
        <p:origin x="2558" y="77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6.fntdata"/><Relationship Id="rId13" Type="http://schemas.openxmlformats.org/officeDocument/2006/relationships/viewProps" Target="viewProps.xml"/><Relationship Id="rId3" Type="http://schemas.openxmlformats.org/officeDocument/2006/relationships/font" Target="fonts/font1.fntdata"/><Relationship Id="rId7" Type="http://schemas.openxmlformats.org/officeDocument/2006/relationships/font" Target="fonts/font5.fntdata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4.fntdata"/><Relationship Id="rId11" Type="http://schemas.openxmlformats.org/officeDocument/2006/relationships/font" Target="fonts/font9.fntdata"/><Relationship Id="rId5" Type="http://schemas.openxmlformats.org/officeDocument/2006/relationships/font" Target="fonts/font3.fntdata"/><Relationship Id="rId15" Type="http://schemas.openxmlformats.org/officeDocument/2006/relationships/tableStyles" Target="tableStyles.xml"/><Relationship Id="rId10" Type="http://schemas.openxmlformats.org/officeDocument/2006/relationships/font" Target="fonts/font8.fntdata"/><Relationship Id="rId4" Type="http://schemas.openxmlformats.org/officeDocument/2006/relationships/font" Target="fonts/font2.fntdata"/><Relationship Id="rId9" Type="http://schemas.openxmlformats.org/officeDocument/2006/relationships/font" Target="fonts/font7.fntdata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4/28/2025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.png"/><Relationship Id="rId21" Type="http://schemas.openxmlformats.org/officeDocument/2006/relationships/image" Target="../media/image20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22.png"/><Relationship Id="rId10" Type="http://schemas.openxmlformats.org/officeDocument/2006/relationships/image" Target="../media/image9.png"/><Relationship Id="rId19" Type="http://schemas.openxmlformats.org/officeDocument/2006/relationships/image" Target="../media/image18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EFE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" y="6477000"/>
            <a:ext cx="7988300" cy="38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540000"/>
            <a:ext cx="7988300" cy="381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6642100"/>
            <a:ext cx="215900" cy="2159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62700" y="939800"/>
            <a:ext cx="10541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54000"/>
            <a:ext cx="7988300" cy="76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000" y="1536700"/>
            <a:ext cx="7988300" cy="76200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3251200" y="8699500"/>
            <a:ext cx="2413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ong Gothic Bold"/>
              </a:rPr>
              <a:t>Traffic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241300" y="8140700"/>
            <a:ext cx="42291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트래픽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모니터링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  <a:p>
            <a:pPr lvl="0" algn="l">
              <a:lnSpc>
                <a:spcPct val="1411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날짜별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실제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사용자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및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시간대별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평균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트래픽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3263900" y="9309100"/>
            <a:ext cx="1727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ong Gothic Bold"/>
              </a:rPr>
              <a:t>Region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241300" y="10998200"/>
            <a:ext cx="36830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11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국가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/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대륙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/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도시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단위의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지도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  <a:p>
            <a:pPr lvl="0" algn="l">
              <a:lnSpc>
                <a:spcPct val="1411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날짜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및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사용자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유형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(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일반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/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봇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)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필터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제공</a:t>
            </a:r>
          </a:p>
          <a:p>
            <a:pPr lvl="0" algn="l">
              <a:lnSpc>
                <a:spcPct val="141100"/>
              </a:lnSpc>
            </a:pPr>
            <a:endParaRPr lang="ko-KR" sz="1300" b="0" i="0" u="none" strike="noStrike">
              <a:solidFill>
                <a:srgbClr val="000000"/>
              </a:solidFill>
              <a:ea typeface="Gong Gothic Light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057400" y="9156700"/>
            <a:ext cx="4457700" cy="38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1722100"/>
            <a:ext cx="7988300" cy="381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1300" y="1092200"/>
            <a:ext cx="1612900" cy="939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9900" y="609600"/>
            <a:ext cx="711200" cy="7112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7480300" y="1778000"/>
            <a:ext cx="10795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sz="1000" b="0" i="0" u="none" strike="noStrike">
                <a:solidFill>
                  <a:srgbClr val="FFFFFF"/>
                </a:solidFill>
                <a:ea typeface="Noto Sans CJK KR Bold"/>
              </a:rPr>
              <a:t>신규입사자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048500" y="546100"/>
            <a:ext cx="1066800" cy="406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2200" b="0" i="0" u="none" strike="noStrike">
                <a:solidFill>
                  <a:srgbClr val="000000"/>
                </a:solidFill>
                <a:latin typeface="Gong Gothic Medium"/>
              </a:rPr>
              <a:t>B</a:t>
            </a:r>
            <a:r>
              <a:rPr lang="ko-KR" sz="2200" b="0" i="0" u="none" strike="noStrike">
                <a:solidFill>
                  <a:srgbClr val="000000"/>
                </a:solidFill>
                <a:ea typeface="Gong Gothic Medium"/>
              </a:rPr>
              <a:t>반</a:t>
            </a:r>
            <a:r>
              <a:rPr lang="en-US" sz="2200" b="0" i="0" u="none" strike="noStrike">
                <a:solidFill>
                  <a:srgbClr val="000000"/>
                </a:solidFill>
                <a:latin typeface="Gong Gothic Medium"/>
              </a:rPr>
              <a:t> 3</a:t>
            </a:r>
            <a:r>
              <a:rPr lang="ko-KR" sz="2200" b="0" i="0" u="none" strike="noStrike">
                <a:solidFill>
                  <a:srgbClr val="000000"/>
                </a:solidFill>
                <a:ea typeface="Gong Gothic Medium"/>
              </a:rPr>
              <a:t>팀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7048500" y="1219200"/>
            <a:ext cx="939800" cy="215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200" b="0" i="0" u="none" strike="noStrike">
                <a:solidFill>
                  <a:srgbClr val="9CADD2"/>
                </a:solidFill>
                <a:highlight>
                  <a:srgbClr val="FEFEF2"/>
                </a:highlight>
                <a:latin typeface="Noto Sans CJK KR Bold"/>
              </a:rPr>
              <a:t>2025-04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5727700" y="1765300"/>
            <a:ext cx="10795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0470"/>
              </a:lnSpc>
            </a:pPr>
            <a:r>
              <a:rPr lang="ko-KR" sz="1000" b="0" i="0" u="none" strike="noStrike">
                <a:solidFill>
                  <a:srgbClr val="FFFFFF"/>
                </a:solidFill>
                <a:ea typeface="Noto Sans CJK KR Bold"/>
              </a:rPr>
              <a:t>신규입사자</a:t>
            </a: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4800" y="254000"/>
            <a:ext cx="1485900" cy="11938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4406900" y="8674100"/>
            <a:ext cx="8890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ong Gothic Bold"/>
              </a:rPr>
              <a:t>Visitor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584700" y="3949700"/>
            <a:ext cx="3886200" cy="2413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LOVi (Log Visualization) 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대용량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웹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서버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로그를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실시간으로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분석하고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시각화하는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대시보드입니다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. </a:t>
            </a:r>
          </a:p>
          <a:p>
            <a:pPr lvl="0" algn="l">
              <a:lnSpc>
                <a:spcPct val="124499"/>
              </a:lnSpc>
            </a:pP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Dash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와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Google BigQuery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활용하여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웹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트래픽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사용자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행동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,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유입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경로를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 </a:t>
            </a:r>
          </a:p>
          <a:p>
            <a:pPr lvl="0" algn="l">
              <a:lnSpc>
                <a:spcPct val="124499"/>
              </a:lnSpc>
            </a:pP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한눈에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파악할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수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0" i="0" u="none" strike="noStrike">
                <a:solidFill>
                  <a:srgbClr val="000000"/>
                </a:solidFill>
                <a:ea typeface="Noto Sans CJK KR DemiLight"/>
              </a:rPr>
              <a:t>있습니다</a:t>
            </a:r>
            <a:r>
              <a:rPr lang="en-US" sz="1800" b="0" i="0" u="none" strike="noStrike">
                <a:solidFill>
                  <a:srgbClr val="000000"/>
                </a:solidFill>
                <a:latin typeface="Noto Sans CJK KR DemiLight"/>
              </a:rPr>
              <a:t>.</a:t>
            </a:r>
          </a:p>
          <a:p>
            <a:pPr lvl="0" algn="l">
              <a:lnSpc>
                <a:spcPct val="124499"/>
              </a:lnSpc>
            </a:pPr>
            <a:endParaRPr lang="en-US" sz="1800" b="0" i="0" u="none" strike="noStrike">
              <a:solidFill>
                <a:srgbClr val="000000"/>
              </a:solidFill>
              <a:latin typeface="Noto Sans CJK KR DemiLight"/>
            </a:endParaRPr>
          </a:p>
        </p:txBody>
      </p:sp>
      <p:pic>
        <p:nvPicPr>
          <p:cNvPr id="23" name="Picture 2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200" y="6731000"/>
            <a:ext cx="4762500" cy="254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8000" y="6604000"/>
            <a:ext cx="1270000" cy="3048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546100" y="6680200"/>
            <a:ext cx="6477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000" b="0" i="0" u="none" strike="noStrike">
                <a:solidFill>
                  <a:srgbClr val="9CADD2"/>
                </a:solidFill>
                <a:latin typeface="Gong Gothic Light"/>
              </a:rPr>
              <a:t>iamjinseo</a:t>
            </a: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94000" y="330200"/>
            <a:ext cx="2895600" cy="13208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32300" y="9779000"/>
            <a:ext cx="3784600" cy="10922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026400" y="6565900"/>
            <a:ext cx="304800" cy="3048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28600" y="8915400"/>
            <a:ext cx="254000" cy="2540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54200" y="9093200"/>
            <a:ext cx="4762500" cy="254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432300" y="6946900"/>
            <a:ext cx="3784600" cy="1092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9400" y="6946900"/>
            <a:ext cx="3835400" cy="10922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9400" y="9779000"/>
            <a:ext cx="3835400" cy="10922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54100" y="939800"/>
            <a:ext cx="1054100" cy="381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1397000" y="2260600"/>
            <a:ext cx="6921500" cy="2921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r">
              <a:lnSpc>
                <a:spcPct val="99600"/>
              </a:lnSpc>
            </a:pPr>
            <a:r>
              <a:rPr lang="ko-KR" sz="1600" b="0" i="0" u="none" strike="noStrike">
                <a:solidFill>
                  <a:srgbClr val="9CADD2"/>
                </a:solidFill>
                <a:ea typeface="Gong Gothic Medium"/>
              </a:rPr>
              <a:t>웹</a:t>
            </a:r>
            <a:r>
              <a:rPr lang="en-US" sz="1600" b="0" i="0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0" i="0" u="none" strike="noStrike">
                <a:solidFill>
                  <a:srgbClr val="9CADD2"/>
                </a:solidFill>
                <a:ea typeface="Gong Gothic Medium"/>
              </a:rPr>
              <a:t>서버</a:t>
            </a:r>
            <a:r>
              <a:rPr lang="en-US" sz="1600" b="0" i="0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0" i="0" u="none" strike="noStrike">
                <a:solidFill>
                  <a:srgbClr val="9CADD2"/>
                </a:solidFill>
                <a:ea typeface="Gong Gothic Medium"/>
              </a:rPr>
              <a:t>로그</a:t>
            </a:r>
            <a:r>
              <a:rPr lang="en-US" sz="1600" b="0" i="0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0" i="0" u="none" strike="noStrike">
                <a:solidFill>
                  <a:srgbClr val="9CADD2"/>
                </a:solidFill>
                <a:ea typeface="Gong Gothic Medium"/>
              </a:rPr>
              <a:t>데이터</a:t>
            </a:r>
            <a:r>
              <a:rPr lang="en-US" sz="1600" b="0" i="0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0" i="0" u="none" strike="noStrike">
                <a:solidFill>
                  <a:srgbClr val="9CADD2"/>
                </a:solidFill>
                <a:ea typeface="Gong Gothic Medium"/>
              </a:rPr>
              <a:t>분석</a:t>
            </a:r>
            <a:r>
              <a:rPr lang="en-US" sz="1600" b="0" i="0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0" i="0" u="none" strike="noStrike">
                <a:solidFill>
                  <a:srgbClr val="9CADD2"/>
                </a:solidFill>
                <a:ea typeface="Gong Gothic Medium"/>
              </a:rPr>
              <a:t>및</a:t>
            </a:r>
            <a:r>
              <a:rPr lang="en-US" sz="1600" b="0" i="0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0" i="0" u="none" strike="noStrike">
                <a:solidFill>
                  <a:srgbClr val="9CADD2"/>
                </a:solidFill>
                <a:ea typeface="Gong Gothic Medium"/>
              </a:rPr>
              <a:t>시각화</a:t>
            </a:r>
            <a:r>
              <a:rPr lang="en-US" sz="1600" b="0" i="0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0" i="0" u="none" strike="noStrike">
                <a:solidFill>
                  <a:srgbClr val="9CADD2"/>
                </a:solidFill>
                <a:ea typeface="Gong Gothic Medium"/>
              </a:rPr>
              <a:t>대시보드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4432300" y="9309100"/>
            <a:ext cx="1727200" cy="304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6240"/>
              </a:lnSpc>
            </a:pPr>
            <a:r>
              <a:rPr lang="en-US" sz="1700" b="0" i="0" u="none" strike="noStrike">
                <a:solidFill>
                  <a:srgbClr val="000000"/>
                </a:solidFill>
                <a:latin typeface="Gong Gothic Bold"/>
              </a:rPr>
              <a:t>Status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495300" y="9017000"/>
            <a:ext cx="6350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43590"/>
              </a:lnSpc>
            </a:pPr>
            <a:r>
              <a:rPr lang="en-US" sz="1000" b="0" i="0" u="none" strike="noStrike">
                <a:solidFill>
                  <a:srgbClr val="9CADD2"/>
                </a:solidFill>
                <a:latin typeface="Gong Gothic Light"/>
              </a:rPr>
              <a:t>minalang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7264400" y="6680200"/>
            <a:ext cx="7620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3590"/>
              </a:lnSpc>
            </a:pPr>
            <a:r>
              <a:rPr lang="en-US" sz="1000" b="0" i="0" u="none" strike="noStrike">
                <a:solidFill>
                  <a:srgbClr val="9CADD2"/>
                </a:solidFill>
                <a:latin typeface="Gong Gothic Light"/>
              </a:rPr>
              <a:t>minjiKim87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6781800" y="8991600"/>
            <a:ext cx="1181100" cy="177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3590"/>
              </a:lnSpc>
            </a:pPr>
            <a:r>
              <a:rPr lang="en-US" sz="1000" b="0" i="0" u="none" strike="noStrike">
                <a:solidFill>
                  <a:srgbClr val="9CADD2"/>
                </a:solidFill>
                <a:latin typeface="Gong Gothic Light"/>
              </a:rPr>
              <a:t>0minyoung0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5702300" y="8178800"/>
            <a:ext cx="2527300" cy="7874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방문자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신규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/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재방문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분석</a:t>
            </a:r>
          </a:p>
          <a:p>
            <a:pPr lvl="0" algn="r">
              <a:lnSpc>
                <a:spcPct val="1411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접속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기기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유형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/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브라우저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  <a:p>
            <a:pPr lvl="0" algn="r">
              <a:lnSpc>
                <a:spcPct val="141100"/>
              </a:lnSpc>
            </a:pPr>
            <a:endParaRPr lang="ko-KR" sz="1300" b="0" i="0" u="none" strike="noStrike">
              <a:solidFill>
                <a:srgbClr val="000000"/>
              </a:solidFill>
              <a:ea typeface="Gong Gothic Light"/>
            </a:endParaRPr>
          </a:p>
        </p:txBody>
      </p:sp>
      <p:sp>
        <p:nvSpPr>
          <p:cNvPr id="41" name="TextBox 41"/>
          <p:cNvSpPr txBox="1"/>
          <p:nvPr/>
        </p:nvSpPr>
        <p:spPr>
          <a:xfrm>
            <a:off x="3987800" y="11087100"/>
            <a:ext cx="41910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411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상태코드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비율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/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시간대별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분포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로그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스케일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  <a:p>
            <a:pPr lvl="0" algn="r">
              <a:lnSpc>
                <a:spcPct val="141100"/>
              </a:lnSpc>
            </a:pP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로그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상세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검색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및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4xx, 5xx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오류발생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상위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IP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주소</a:t>
            </a:r>
            <a:r>
              <a:rPr lang="en-US" sz="1300" b="0" i="0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0" i="0" u="none" strike="noStrike">
                <a:solidFill>
                  <a:srgbClr val="000000"/>
                </a:solidFill>
                <a:ea typeface="Gong Gothic Light"/>
              </a:rPr>
              <a:t>집계</a:t>
            </a:r>
          </a:p>
          <a:p>
            <a:pPr lvl="0" algn="r">
              <a:lnSpc>
                <a:spcPct val="141100"/>
              </a:lnSpc>
            </a:pPr>
            <a:endParaRPr lang="ko-KR" sz="1300" b="0" i="0" u="none" strike="noStrike">
              <a:solidFill>
                <a:srgbClr val="000000"/>
              </a:solidFill>
              <a:ea typeface="Gong Gothic Light"/>
            </a:endParaRPr>
          </a:p>
        </p:txBody>
      </p:sp>
      <p:sp>
        <p:nvSpPr>
          <p:cNvPr id="42" name="TextBox 42"/>
          <p:cNvSpPr txBox="1"/>
          <p:nvPr/>
        </p:nvSpPr>
        <p:spPr>
          <a:xfrm>
            <a:off x="4572000" y="1739900"/>
            <a:ext cx="6184900" cy="533400"/>
          </a:xfrm>
          <a:prstGeom prst="rect">
            <a:avLst/>
          </a:prstGeom>
        </p:spPr>
        <p:txBody>
          <a:bodyPr lIns="0" tIns="0" rIns="0" bIns="0" rtlCol="0" anchor="t"/>
          <a:lstStyle/>
          <a:p>
            <a:pPr lvl="0" algn="l">
              <a:lnSpc>
                <a:spcPct val="116199"/>
              </a:lnSpc>
            </a:pPr>
            <a:r>
              <a:rPr lang="en-US" sz="3000" b="0" i="0" u="none" strike="noStrike">
                <a:solidFill>
                  <a:srgbClr val="000000"/>
                </a:solidFill>
                <a:latin typeface="Gong Gothic Bold"/>
              </a:rPr>
              <a:t>Log Visualization</a:t>
            </a:r>
          </a:p>
        </p:txBody>
      </p:sp>
      <p:pic>
        <p:nvPicPr>
          <p:cNvPr id="43" name="Picture 4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60800" y="2933700"/>
            <a:ext cx="1765300" cy="381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432300" y="3492500"/>
            <a:ext cx="2044700" cy="25400"/>
          </a:xfrm>
          <a:prstGeom prst="rect">
            <a:avLst/>
          </a:prstGeom>
        </p:spPr>
      </p:pic>
      <p:pic>
        <p:nvPicPr>
          <p:cNvPr id="45" name="Picture 45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762500" y="3594100"/>
            <a:ext cx="2044700" cy="25400"/>
          </a:xfrm>
          <a:prstGeom prst="rect">
            <a:avLst/>
          </a:prstGeom>
        </p:spPr>
      </p:pic>
      <p:sp>
        <p:nvSpPr>
          <p:cNvPr id="46" name="TextBox 46"/>
          <p:cNvSpPr txBox="1"/>
          <p:nvPr/>
        </p:nvSpPr>
        <p:spPr>
          <a:xfrm>
            <a:off x="3708400" y="2997200"/>
            <a:ext cx="19050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12880"/>
              </a:lnSpc>
            </a:pPr>
            <a:r>
              <a:rPr lang="en-US" sz="2700" b="0" i="0" u="none" strike="noStrike">
                <a:solidFill>
                  <a:srgbClr val="000000"/>
                </a:solidFill>
                <a:latin typeface="Gong Gothic Bold"/>
              </a:rPr>
              <a:t>MAIN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5067300" y="3200400"/>
            <a:ext cx="1524000" cy="228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en-US" sz="1300" b="0" i="0" u="none" strike="noStrike">
                <a:solidFill>
                  <a:srgbClr val="002BA0">
                    <a:alpha val="67843"/>
                  </a:srgbClr>
                </a:solidFill>
                <a:latin typeface="Gong Gothic Light"/>
              </a:rPr>
              <a:t>Home Page</a:t>
            </a:r>
          </a:p>
        </p:txBody>
      </p:sp>
      <p:pic>
        <p:nvPicPr>
          <p:cNvPr id="48" name="Picture 4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39700" y="1828800"/>
            <a:ext cx="4241800" cy="45339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001000" y="8864600"/>
            <a:ext cx="292100" cy="292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94</Words>
  <Application>Microsoft Office PowerPoint</Application>
  <PresentationFormat>사용자 지정</PresentationFormat>
  <Paragraphs>30</Paragraphs>
  <Slides>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Calibri</vt:lpstr>
      <vt:lpstr>Gong Gothic Medium</vt:lpstr>
      <vt:lpstr>Gong Gothic Bold</vt:lpstr>
      <vt:lpstr>Noto Sans CJK KR DemiLight</vt:lpstr>
      <vt:lpstr>Gong Gothic Light</vt:lpstr>
      <vt:lpstr>Arial</vt:lpstr>
      <vt:lpstr>Noto Sans CJK KR Bold</vt:lpstr>
      <vt:lpstr>Office Theme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김민지/연구원/TV선행서비스개발Project(minji42.kim@lge.com)</cp:lastModifiedBy>
  <cp:revision>3</cp:revision>
  <dcterms:created xsi:type="dcterms:W3CDTF">2006-08-16T00:00:00Z</dcterms:created>
  <dcterms:modified xsi:type="dcterms:W3CDTF">2025-04-28T04:45:39Z</dcterms:modified>
</cp:coreProperties>
</file>